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1" r:id="rId1"/>
  </p:sldMasterIdLst>
  <p:notesMasterIdLst>
    <p:notesMasterId r:id="rId37"/>
  </p:notesMasterIdLst>
  <p:sldIdLst>
    <p:sldId id="324" r:id="rId2"/>
    <p:sldId id="325" r:id="rId3"/>
    <p:sldId id="326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59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</p:sldIdLst>
  <p:sldSz cx="9144000" cy="6858000" type="screen4x3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8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0" autoAdjust="0"/>
    <p:restoredTop sz="81333" autoAdjust="0"/>
  </p:normalViewPr>
  <p:slideViewPr>
    <p:cSldViewPr>
      <p:cViewPr varScale="1">
        <p:scale>
          <a:sx n="118" d="100"/>
          <a:sy n="118" d="100"/>
        </p:scale>
        <p:origin x="-1836" y="-10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sr-Latn-CS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fld id="{16BE6D4B-FA8B-4F43-9CD5-5AEE4838CB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687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06DA73-B8A7-44C9-B29F-B355403F4151}" type="slidenum">
              <a:rPr lang="en-US"/>
              <a:pPr/>
              <a:t>1</a:t>
            </a:fld>
            <a:endParaRPr lang="en-US"/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10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11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12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13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14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15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16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17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18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19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2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21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Alisa Miller - The news about the news</a:t>
            </a:r>
            <a:endParaRPr lang="hr-HR" smtClean="0"/>
          </a:p>
          <a:p>
            <a:r>
              <a:rPr lang="hr-HR" smtClean="0"/>
              <a:t>http://www.ted.com/talks/alisa_miller_shares_the_news_about_the_news</a:t>
            </a:r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16BE6D4B-FA8B-4F43-9CD5-5AEE4838CB1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34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3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4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5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6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7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8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9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92C50-9B0F-4596-85A2-75640ED9DDBE}" type="datetimeFigureOut">
              <a:rPr lang="en-US"/>
              <a:pPr>
                <a:defRPr/>
              </a:pPr>
              <a:t>5/5/2018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9AF90C-7C29-4F99-BADF-2B13ED2291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6FDBA-9375-4495-8652-0054520FEBB8}" type="datetimeFigureOut">
              <a:rPr lang="en-US"/>
              <a:pPr>
                <a:defRPr/>
              </a:pPr>
              <a:t>5/5/2018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C27A79-21F7-4E18-ABB6-90FA44AD67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E392A-2ED7-4357-8B76-1AA929AD5DA2}" type="datetimeFigureOut">
              <a:rPr lang="en-US"/>
              <a:pPr>
                <a:defRPr/>
              </a:pPr>
              <a:t>5/5/2018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76E14-1A9B-4D12-A97E-748446FA22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FD701E-F152-4315-9931-095C017F9B62}" type="datetimeFigureOut">
              <a:rPr lang="en-US"/>
              <a:pPr>
                <a:defRPr/>
              </a:pPr>
              <a:t>5/5/2018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47245-2B76-4865-81F9-659FCB17FD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E8963A-C963-4FAE-A53D-A26FB781D8B8}" type="datetimeFigureOut">
              <a:rPr lang="en-US"/>
              <a:pPr>
                <a:defRPr/>
              </a:pPr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56813-0CFA-48A9-879A-34F7DABD6B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69A5D9-FF6F-44AD-9982-8909A5109073}" type="datetimeFigureOut">
              <a:rPr lang="en-US"/>
              <a:pPr>
                <a:defRPr/>
              </a:pPr>
              <a:t>5/5/2018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4D59FD-966E-4474-A158-8A346D0F24B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9DBF6-A618-4E00-8DF0-B9D74A4E403E}" type="datetimeFigureOut">
              <a:rPr lang="en-US"/>
              <a:pPr>
                <a:defRPr/>
              </a:pPr>
              <a:t>5/5/2018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60FA3-BAD4-4E3B-8277-479BD7BA0F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7DC7C2-E49E-43B4-8C51-5735C829112E}" type="datetimeFigureOut">
              <a:rPr lang="en-US"/>
              <a:pPr>
                <a:defRPr/>
              </a:pPr>
              <a:t>5/5/2018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E38C9-AE9B-428A-9F20-D85BF4905E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33448-63D1-46E9-9F6C-2042C214D27C}" type="datetimeFigureOut">
              <a:rPr lang="en-US"/>
              <a:pPr>
                <a:defRPr/>
              </a:pPr>
              <a:t>5/5/2018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ECBF94-459E-437E-883D-A49E47E82C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69EB6-CB58-4D51-946C-E833FD0760E0}" type="datetimeFigureOut">
              <a:rPr lang="en-US"/>
              <a:pPr>
                <a:defRPr/>
              </a:pPr>
              <a:t>5/5/2018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4D436-E5FF-4BF2-85D8-BD7D21E3C2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46F63-ED55-4607-A3E1-2FF45B6BF0E2}" type="datetimeFigureOut">
              <a:rPr lang="en-US"/>
              <a:pPr>
                <a:defRPr/>
              </a:pPr>
              <a:t>5/5/2018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C5D47-8E6A-4D03-B6EF-ABB0DF6797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8C68F9B-219A-417B-BABC-587CA701AD9F}" type="datetimeFigureOut">
              <a:rPr lang="en-US"/>
              <a:pPr>
                <a:defRPr/>
              </a:pPr>
              <a:t>5/5/2018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23FF1FA-AC1F-4747-B571-760EE52CB0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d.com/talks/alisa_miller_shares_the_news_about_the_new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 bwMode="auto">
          <a:xfrm>
            <a:off x="0" y="1643050"/>
            <a:ext cx="9144000" cy="11429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hr-HR" sz="13200" b="1" i="0" u="none" strike="noStrike" kern="0" cap="none" spc="0" normalizeH="0" baseline="0" noProof="0" dirty="0" smtClean="0">
                <a:ln w="3175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IDEOLOGIJA</a:t>
            </a:r>
            <a:endParaRPr kumimoji="0" lang="hr-HR" sz="13200" b="1" i="0" u="none" strike="noStrike" kern="0" cap="none" spc="0" normalizeH="0" baseline="0" noProof="0" dirty="0">
              <a:ln w="3175">
                <a:solidFill>
                  <a:schemeClr val="bg1"/>
                </a:solidFill>
              </a:ln>
              <a:solidFill>
                <a:srgbClr val="FFC00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12" name="Picture 11" descr="240pxfasceslictoriaesvg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643834" y="3643314"/>
            <a:ext cx="1219200" cy="304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naziflag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16" y="4143380"/>
            <a:ext cx="3048000" cy="2066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dollar.png"/>
          <p:cNvPicPr>
            <a:picLocks noChangeAspect="1"/>
          </p:cNvPicPr>
          <p:nvPr/>
        </p:nvPicPr>
        <p:blipFill>
          <a:blip r:embed="rId5"/>
          <a:srcRect l="19785" r="15519"/>
          <a:stretch>
            <a:fillRect/>
          </a:stretch>
        </p:blipFill>
        <p:spPr>
          <a:xfrm>
            <a:off x="5881696" y="3500438"/>
            <a:ext cx="1643074" cy="31746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v64545.jpg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>
          <a:xfrm>
            <a:off x="3405179" y="4143379"/>
            <a:ext cx="2357454" cy="20391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51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85754" y="785794"/>
            <a:ext cx="8001088" cy="557216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192" y="1286709"/>
            <a:ext cx="792965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izgrađivanjem solidarnosti, grupa gradi vlastiti identitet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kriteriji razlikovanja pripadnika od nepripadnika grupe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(„mi” i „oni”)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ideologija pruža pojedincima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sliku svijeta </a:t>
            </a:r>
            <a:r>
              <a:rPr lang="hr-HR" sz="2600" u="sng" dirty="0" smtClean="0">
                <a:latin typeface="Calibri" pitchFamily="34" charset="0"/>
                <a:cs typeface="Calibri" pitchFamily="34" charset="0"/>
              </a:rPr>
              <a:t>koja je važna u formiranju osjećaja identiteta i smisla života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uspostavljanje osobnog identiteta</a:t>
            </a:r>
          </a:p>
        </p:txBody>
      </p:sp>
      <p:pic>
        <p:nvPicPr>
          <p:cNvPr id="11" name="Picture 10" descr="better-dead-than-red.jpg"/>
          <p:cNvPicPr>
            <a:picLocks noChangeAspect="1"/>
          </p:cNvPicPr>
          <p:nvPr/>
        </p:nvPicPr>
        <p:blipFill>
          <a:blip r:embed="rId3"/>
          <a:srcRect l="-1887" t="-2574" b="-2414"/>
          <a:stretch>
            <a:fillRect/>
          </a:stretch>
        </p:blipFill>
        <p:spPr>
          <a:xfrm>
            <a:off x="6444208" y="3933056"/>
            <a:ext cx="2511235" cy="2697253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 bwMode="auto">
          <a:xfrm>
            <a:off x="357158" y="285728"/>
            <a:ext cx="4786346" cy="85725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IDENTITET</a:t>
            </a:r>
            <a:endParaRPr kumimoji="0" lang="hr-HR" sz="3600" b="1" i="0" u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71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IDEOLOGIJE U SUVREMENOM DRUŠTVU</a:t>
            </a:r>
            <a:endParaRPr lang="en-US" sz="3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786251" y="1649552"/>
            <a:ext cx="4000528" cy="3065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28533" y="1649552"/>
            <a:ext cx="4071966" cy="3065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1654" y="2149618"/>
            <a:ext cx="4143405" cy="1580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dirty="0" smtClean="0">
                <a:latin typeface="Calibri" pitchFamily="34" charset="0"/>
                <a:cs typeface="Calibri" pitchFamily="34" charset="0"/>
              </a:rPr>
              <a:t>zalažu se </a:t>
            </a:r>
            <a:r>
              <a:rPr lang="pl-PL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promjenu uređenja društva </a:t>
            </a:r>
            <a:r>
              <a:rPr lang="pl-PL" sz="2600" dirty="0" smtClean="0">
                <a:latin typeface="Calibri" pitchFamily="34" charset="0"/>
                <a:cs typeface="Calibri" pitchFamily="34" charset="0"/>
              </a:rPr>
              <a:t>pozivajući se na </a:t>
            </a:r>
            <a:r>
              <a:rPr lang="pl-PL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pravednost</a:t>
            </a:r>
            <a:r>
              <a:rPr lang="pl-PL" sz="26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jednakost</a:t>
            </a:r>
            <a:r>
              <a:rPr lang="pl-PL" sz="2600" dirty="0" smtClean="0">
                <a:latin typeface="Calibri" pitchFamily="34" charset="0"/>
                <a:cs typeface="Calibri" pitchFamily="34" charset="0"/>
              </a:rPr>
              <a:t> i sl.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7128" y="2149618"/>
            <a:ext cx="3714776" cy="2106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zalažu se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očuvanje postojećeg</a:t>
            </a:r>
            <a:r>
              <a:rPr lang="pl-PL" sz="26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načina</a:t>
            </a:r>
            <a:r>
              <a:rPr lang="pl-PL" sz="26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uređenja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dr. odnosa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pozivaju se na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prošlost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tradiciju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običaje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moral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28599" y="1220924"/>
            <a:ext cx="3071834" cy="642942"/>
          </a:xfrm>
          <a:prstGeom prst="rect">
            <a:avLst/>
          </a:prstGeom>
          <a:solidFill>
            <a:srgbClr val="C0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KONZERVATIVNE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0598" y="1220924"/>
            <a:ext cx="3071834" cy="642942"/>
          </a:xfrm>
          <a:prstGeom prst="rect">
            <a:avLst/>
          </a:prstGeom>
          <a:solidFill>
            <a:srgbClr val="00206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RADIKALNE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596" y="4949943"/>
            <a:ext cx="8501122" cy="836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koriste se i termini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desnica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ljevica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centar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– po francuskoj nacionalnoj skupštini iz 18. st.</a:t>
            </a:r>
          </a:p>
        </p:txBody>
      </p:sp>
    </p:spTree>
    <p:extLst>
      <p:ext uri="{BB962C8B-B14F-4D97-AF65-F5344CB8AC3E}">
        <p14:creationId xmlns:p14="http://schemas.microsoft.com/office/powerpoint/2010/main" val="77236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build="p"/>
      <p:bldP spid="13" grpId="0" build="p"/>
      <p:bldP spid="4" grpId="0" build="allAtOnce" animBg="1"/>
      <p:bldP spid="5" grpId="0" build="allAtOnce" animBg="1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596" y="214290"/>
            <a:ext cx="8607900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ISPIT					     </a:t>
            </a:r>
            <a:r>
              <a:rPr lang="hr-H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u četvrtak 10. 5. 2018.</a:t>
            </a:r>
            <a:endParaRPr lang="en-US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8" r="16996"/>
          <a:stretch/>
        </p:blipFill>
        <p:spPr>
          <a:xfrm>
            <a:off x="594408" y="913809"/>
            <a:ext cx="7807535" cy="580344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28596" y="1205907"/>
            <a:ext cx="8108760" cy="5652094"/>
            <a:chOff x="428596" y="1205907"/>
            <a:chExt cx="8108760" cy="5652094"/>
          </a:xfrm>
        </p:grpSpPr>
        <p:sp>
          <p:nvSpPr>
            <p:cNvPr id="14" name="Rectangle 13"/>
            <p:cNvSpPr/>
            <p:nvPr/>
          </p:nvSpPr>
          <p:spPr>
            <a:xfrm>
              <a:off x="428597" y="1205907"/>
              <a:ext cx="4125434" cy="3951286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54031" y="1205907"/>
              <a:ext cx="3978409" cy="2527309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54031" y="5109733"/>
              <a:ext cx="3978409" cy="1748268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8596" y="5157193"/>
              <a:ext cx="975052" cy="1700808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03648" y="6525344"/>
              <a:ext cx="3150382" cy="324292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68344" y="3733215"/>
              <a:ext cx="869012" cy="1376517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4" name="Rectangle 3"/>
          <p:cNvSpPr/>
          <p:nvPr/>
        </p:nvSpPr>
        <p:spPr>
          <a:xfrm>
            <a:off x="1403648" y="5157192"/>
            <a:ext cx="3150382" cy="1368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Rectangle 12"/>
          <p:cNvSpPr/>
          <p:nvPr/>
        </p:nvSpPr>
        <p:spPr>
          <a:xfrm>
            <a:off x="4554030" y="3733216"/>
            <a:ext cx="3114314" cy="1368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Rectangle 19"/>
          <p:cNvSpPr/>
          <p:nvPr/>
        </p:nvSpPr>
        <p:spPr>
          <a:xfrm>
            <a:off x="5849616" y="877515"/>
            <a:ext cx="384396" cy="35959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Rectangle 5"/>
          <p:cNvSpPr/>
          <p:nvPr/>
        </p:nvSpPr>
        <p:spPr>
          <a:xfrm>
            <a:off x="5875088" y="1399861"/>
            <a:ext cx="1979167" cy="3695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upute za ispit</a:t>
            </a:r>
            <a:endParaRPr lang="hr-HR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75088" y="1844824"/>
            <a:ext cx="1979167" cy="3695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zadaća za </a:t>
            </a:r>
            <a:r>
              <a:rPr lang="hr-HR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utorak</a:t>
            </a:r>
            <a:endParaRPr lang="hr-HR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55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20" grpId="0" animBg="1"/>
      <p:bldP spid="6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IDEOLOGIJE U SUVREMENOM DRUŠTVU</a:t>
            </a:r>
            <a:endParaRPr lang="en-US" sz="3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214546" y="2143116"/>
            <a:ext cx="4786346" cy="857256"/>
          </a:xfrm>
          <a:prstGeom prst="rect">
            <a:avLst/>
          </a:prstGeom>
          <a:solidFill>
            <a:srgbClr val="008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LIBERALIZAM</a:t>
            </a:r>
            <a:endParaRPr kumimoji="0" lang="hr-HR" sz="3200" b="1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214546" y="5357826"/>
            <a:ext cx="4786346" cy="85725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NACIONALIZAM</a:t>
            </a:r>
            <a:endParaRPr kumimoji="0" lang="hr-HR" sz="32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214546" y="3214686"/>
            <a:ext cx="47863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KONZERVATIVIZAM</a:t>
            </a:r>
            <a:endParaRPr kumimoji="0" lang="hr-HR" sz="32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214546" y="4286256"/>
            <a:ext cx="4786346" cy="857256"/>
          </a:xfrm>
          <a:prstGeom prst="rect">
            <a:avLst/>
          </a:prstGeom>
          <a:solidFill>
            <a:srgbClr val="C0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SOCIJALIZAM</a:t>
            </a:r>
            <a:endParaRPr kumimoji="0" lang="hr-HR" sz="32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8596" y="928670"/>
            <a:ext cx="857256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smtClean="0">
                <a:latin typeface="Calibri" pitchFamily="34" charset="0"/>
                <a:cs typeface="Calibri" pitchFamily="34" charset="0"/>
              </a:rPr>
              <a:t>u političkom životu suvremenih društava susrećemo četiri velike ideologije:</a:t>
            </a:r>
          </a:p>
        </p:txBody>
      </p:sp>
    </p:spTree>
    <p:extLst>
      <p:ext uri="{BB962C8B-B14F-4D97-AF65-F5344CB8AC3E}">
        <p14:creationId xmlns:p14="http://schemas.microsoft.com/office/powerpoint/2010/main" val="241905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allAtOnce" animBg="1"/>
      <p:bldP spid="16" grpId="0" build="allAtOnce" animBg="1"/>
      <p:bldP spid="1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500034" y="785794"/>
            <a:ext cx="8429684" cy="585791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0" y="1357298"/>
            <a:ext cx="821537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izvor u prosvjetiteljstvu, Francuskoj i američkoj revoluciji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liberalizam se zalaže za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individualizam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slobodu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jednaka prava pojedinaca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„</a:t>
            </a: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laissez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  </a:t>
            </a: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faire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”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 20. st. liberalizam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socijalni individualizam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(dobrobit pojedinca je povezana sa dobrobiti čitave zajednice)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1980-ih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neoliberalizam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ekonomska politika kojoj je cilj deregulacija tržišta, privatizacija državnih poduzeća, ukidanje carina, poreza i socijalnih povlastica i pomoći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slobodno tržište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(globalizacija)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42844" y="214290"/>
            <a:ext cx="4786346" cy="857256"/>
          </a:xfrm>
          <a:prstGeom prst="rect">
            <a:avLst/>
          </a:prstGeom>
          <a:solidFill>
            <a:srgbClr val="008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LIBERALIZAM</a:t>
            </a:r>
            <a:endParaRPr kumimoji="0" lang="hr-HR" sz="3600" b="1" i="0" u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32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928926" y="2714644"/>
            <a:ext cx="600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latin typeface="Calibri" pitchFamily="34" charset="0"/>
                <a:cs typeface="Calibri" pitchFamily="34" charset="0"/>
              </a:rPr>
              <a:t>naglašava važnost </a:t>
            </a:r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običaja</a:t>
            </a:r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, </a:t>
            </a:r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konvencija</a:t>
            </a:r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i </a:t>
            </a:r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tradicije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latin typeface="Calibri" pitchFamily="34" charset="0"/>
                <a:cs typeface="Calibri" pitchFamily="34" charset="0"/>
              </a:rPr>
              <a:t>ljudske slobode i prava 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ukorijenjeni su u normama zajednice kojoj pripadamo</a:t>
            </a:r>
            <a:endParaRPr lang="hr-HR" sz="20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0034" y="642918"/>
            <a:ext cx="8429684" cy="150019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0" y="1071546"/>
            <a:ext cx="821537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smtClean="0">
                <a:latin typeface="Calibri" pitchFamily="34" charset="0"/>
                <a:cs typeface="Calibri" pitchFamily="34" charset="0"/>
              </a:rPr>
              <a:t>izvori u reakciji na Francusku revoluciju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smtClean="0">
                <a:latin typeface="Calibri" pitchFamily="34" charset="0"/>
                <a:cs typeface="Calibri" pitchFamily="34" charset="0"/>
              </a:rPr>
              <a:t>tri varijante konzervativizma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857488" y="2643182"/>
            <a:ext cx="6072230" cy="114303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83813" y="2928958"/>
            <a:ext cx="2704144" cy="642942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TRADICIONALISTIČKI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857488" y="3964809"/>
            <a:ext cx="6072230" cy="107157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2857488" y="5214974"/>
            <a:ext cx="6072230" cy="121442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83813" y="4179123"/>
            <a:ext cx="2704144" cy="64294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ROMANTIČKI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83813" y="5500714"/>
            <a:ext cx="2704144" cy="642942"/>
          </a:xfrm>
          <a:prstGeom prst="rect">
            <a:avLst/>
          </a:prstGeom>
          <a:solidFill>
            <a:srgbClr val="008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NEOKONZERVATIVIZAM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28926" y="4000528"/>
            <a:ext cx="607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nostalgija za prošlošću </a:t>
            </a:r>
            <a:r>
              <a:rPr lang="hr-HR" sz="2000" dirty="0" smtClean="0">
                <a:latin typeface="Calibri" pitchFamily="34" charset="0"/>
                <a:cs typeface="Calibri" pitchFamily="34" charset="0"/>
              </a:rPr>
              <a:t>(predindustrijsko doba)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antiindustrijalizam</a:t>
            </a:r>
            <a:r>
              <a:rPr lang="hr-HR" sz="2000" dirty="0" smtClean="0">
                <a:latin typeface="Calibri" pitchFamily="34" charset="0"/>
                <a:cs typeface="Calibri" pitchFamily="34" charset="0"/>
              </a:rPr>
              <a:t> – zagovaraju jednostavan način života 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(antiliberalizam i zajednica iznad pojedinca)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28926" y="5286412"/>
            <a:ext cx="59293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nova desnica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smtClean="0">
                <a:latin typeface="Calibri" pitchFamily="34" charset="0"/>
                <a:cs typeface="Calibri" pitchFamily="34" charset="0"/>
              </a:rPr>
              <a:t>na </a:t>
            </a: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ekonomskom</a:t>
            </a:r>
            <a:r>
              <a:rPr lang="hr-HR" sz="200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planu</a:t>
            </a:r>
            <a:r>
              <a:rPr lang="hr-HR" sz="2000" smtClean="0">
                <a:latin typeface="Calibri" pitchFamily="34" charset="0"/>
                <a:cs typeface="Calibri" pitchFamily="34" charset="0"/>
              </a:rPr>
              <a:t> – neoliberalizam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smtClean="0">
                <a:latin typeface="Calibri" pitchFamily="34" charset="0"/>
                <a:cs typeface="Calibri" pitchFamily="34" charset="0"/>
              </a:rPr>
              <a:t>na </a:t>
            </a: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društvenom</a:t>
            </a:r>
            <a:r>
              <a:rPr lang="hr-HR" sz="2000" b="1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smtClean="0">
                <a:latin typeface="Calibri" pitchFamily="34" charset="0"/>
                <a:cs typeface="Calibri" pitchFamily="34" charset="0"/>
              </a:rPr>
              <a:t>– nacionalizam i domoljublje</a:t>
            </a:r>
          </a:p>
        </p:txBody>
      </p:sp>
      <p:pic>
        <p:nvPicPr>
          <p:cNvPr id="15" name="Picture 14" descr="presidenti_ronald_reagan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989304" y="5237177"/>
            <a:ext cx="933932" cy="11681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 bwMode="auto">
          <a:xfrm>
            <a:off x="142844" y="142852"/>
            <a:ext cx="47863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KONZERVATIVIZAM</a:t>
            </a:r>
            <a:endParaRPr kumimoji="0" lang="hr-HR" sz="3200" b="1" i="0" u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3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9" grpId="0" build="p"/>
      <p:bldP spid="13" grpId="0" animBg="1"/>
      <p:bldP spid="14" grpId="0" build="allAtOnce" animBg="1"/>
      <p:bldP spid="20" grpId="0" animBg="1"/>
      <p:bldP spid="21" grpId="0" animBg="1"/>
      <p:bldP spid="16" grpId="0" build="allAtOnce" animBg="1"/>
      <p:bldP spid="17" grpId="0" build="allAtOnce" animBg="1"/>
      <p:bldP spid="23" grpId="0" build="p"/>
      <p:bldP spid="2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500034" y="785794"/>
            <a:ext cx="8429684" cy="585791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196752"/>
            <a:ext cx="83582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javlja se nakon </a:t>
            </a:r>
            <a:r>
              <a:rPr lang="hr-HR" sz="2600" dirty="0">
                <a:latin typeface="Calibri" pitchFamily="34" charset="0"/>
                <a:cs typeface="Calibri" pitchFamily="34" charset="0"/>
              </a:rPr>
              <a:t>f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rancuske i industrijske revolucije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ideologija za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ostvarenje interesa radničke klase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err="1" smtClean="0">
                <a:latin typeface="Calibri" pitchFamily="34" charset="0"/>
                <a:cs typeface="Calibri" pitchFamily="34" charset="0"/>
              </a:rPr>
              <a:t>Karl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Marx – idejni začetnik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3 varijante socijalizma:</a:t>
            </a:r>
          </a:p>
          <a:p>
            <a:pPr marL="1030950" lvl="1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utopijski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socijalizam</a:t>
            </a:r>
          </a:p>
          <a:p>
            <a:pPr marL="1030950" lvl="1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reformski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socijalizam</a:t>
            </a:r>
          </a:p>
          <a:p>
            <a:pPr marL="1030950" lvl="1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revolucionarni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socijalizam (komunizam)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o</a:t>
            </a:r>
            <a:r>
              <a:rPr lang="pt-BR" sz="2600" dirty="0" smtClean="0">
                <a:latin typeface="Calibri" pitchFamily="34" charset="0"/>
                <a:cs typeface="Calibri" pitchFamily="34" charset="0"/>
              </a:rPr>
              <a:t>snovne vrijednosti kojima teži socijalizam su </a:t>
            </a:r>
            <a:r>
              <a:rPr lang="pt-B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egalitarizam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(uglavnom jednakost u bogatstvu)</a:t>
            </a:r>
            <a:endParaRPr lang="hr-HR" sz="2600" b="1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gospodarstvo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(ukidanje privatnoga vlasništva)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države blagostanja</a:t>
            </a:r>
            <a:endParaRPr lang="hr-HR" sz="1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42844" y="214290"/>
            <a:ext cx="4786346" cy="857256"/>
          </a:xfrm>
          <a:prstGeom prst="rect">
            <a:avLst/>
          </a:prstGeom>
          <a:solidFill>
            <a:srgbClr val="C0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4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SOCIJALIZAM</a:t>
            </a:r>
            <a:endParaRPr kumimoji="0" lang="hr-HR" sz="36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2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142845" y="1714488"/>
            <a:ext cx="2857519" cy="3442704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143240" y="1714488"/>
            <a:ext cx="2857519" cy="3442704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143636" y="1714488"/>
            <a:ext cx="2857519" cy="3442704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TRI VARIJANTE SOCIJALIZMA</a:t>
            </a:r>
            <a:endParaRPr lang="en-US" sz="36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5720" y="1163787"/>
            <a:ext cx="2571769" cy="815650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300"/>
              </a:spcBef>
            </a:pP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UTOPIJSKI</a:t>
            </a:r>
          </a:p>
          <a:p>
            <a:pPr algn="ctr">
              <a:lnSpc>
                <a:spcPts val="2200"/>
              </a:lnSpc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SOCIJALIZAM</a:t>
            </a:r>
            <a:endParaRPr lang="hr-H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286115" y="1163787"/>
            <a:ext cx="2571769" cy="81565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300"/>
              </a:spcBef>
            </a:pP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REVOLUCIONARNI</a:t>
            </a:r>
          </a:p>
          <a:p>
            <a:pPr algn="ctr">
              <a:lnSpc>
                <a:spcPts val="2200"/>
              </a:lnSpc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SOCIJALIZAM</a:t>
            </a:r>
            <a:endParaRPr lang="hr-H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286511" y="1163787"/>
            <a:ext cx="2571769" cy="815650"/>
          </a:xfrm>
          <a:prstGeom prst="rect">
            <a:avLst/>
          </a:prstGeom>
          <a:solidFill>
            <a:srgbClr val="008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300"/>
              </a:spcBef>
            </a:pP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REFORMSKI</a:t>
            </a:r>
          </a:p>
          <a:p>
            <a:pPr algn="ctr">
              <a:lnSpc>
                <a:spcPts val="2200"/>
              </a:lnSpc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SOCIJALIZAM</a:t>
            </a:r>
            <a:endParaRPr lang="hr-H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4282" y="2104301"/>
            <a:ext cx="2672032" cy="2450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dirty="0" smtClean="0">
                <a:latin typeface="Calibri" pitchFamily="34" charset="0"/>
                <a:cs typeface="Calibri" pitchFamily="34" charset="0"/>
              </a:rPr>
              <a:t>zagovaro </a:t>
            </a:r>
            <a:r>
              <a:rPr lang="pl-PL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radikalne</a:t>
            </a:r>
            <a:r>
              <a:rPr lang="pl-PL" sz="2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l-PL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promjene</a:t>
            </a:r>
            <a:r>
              <a:rPr lang="pl-PL" sz="2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l-PL" sz="2200" dirty="0" smtClean="0">
                <a:latin typeface="Calibri" pitchFamily="34" charset="0"/>
                <a:cs typeface="Calibri" pitchFamily="34" charset="0"/>
              </a:rPr>
              <a:t>u ekonomiji i odnosu vlasništva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opisivanje društva kakvo bi trebalo biti </a:t>
            </a:r>
            <a:r>
              <a:rPr lang="pl-PL" sz="2200" dirty="0" smtClean="0">
                <a:latin typeface="Calibri" pitchFamily="34" charset="0"/>
                <a:cs typeface="Calibri" pitchFamily="34" charset="0"/>
              </a:rPr>
              <a:t>(utopijsko)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14678" y="2104301"/>
            <a:ext cx="2857520" cy="2603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zalaže se za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radikalno rušenje nepravednog poretka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(revolucija) 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klasni sukob</a:t>
            </a:r>
            <a:endParaRPr lang="pl-PL" sz="2200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ukidanje klasa kao konačan cilj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15074" y="2104301"/>
            <a:ext cx="2672032" cy="2764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dirty="0" smtClean="0">
                <a:latin typeface="Calibri" pitchFamily="34" charset="0"/>
                <a:cs typeface="Calibri" pitchFamily="34" charset="0"/>
              </a:rPr>
              <a:t>zalaže se za </a:t>
            </a:r>
            <a:r>
              <a:rPr lang="pl-PL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reformu zakona </a:t>
            </a:r>
            <a:r>
              <a:rPr lang="pl-PL" sz="2200" dirty="0" smtClean="0">
                <a:latin typeface="Calibri" pitchFamily="34" charset="0"/>
                <a:cs typeface="Calibri" pitchFamily="34" charset="0"/>
              </a:rPr>
              <a:t>i</a:t>
            </a:r>
            <a:r>
              <a:rPr lang="pl-PL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demokratizaciju</a:t>
            </a:r>
          </a:p>
          <a:p>
            <a:pPr marL="288000" indent="-288000"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dirty="0" smtClean="0">
                <a:latin typeface="Calibri" pitchFamily="34" charset="0"/>
                <a:cs typeface="Calibri" pitchFamily="34" charset="0"/>
              </a:rPr>
              <a:t>veća uloga države na socijalnom planu </a:t>
            </a:r>
          </a:p>
          <a:p>
            <a:pPr marL="288000" indent="-288000"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postizanje društvene pravde</a:t>
            </a:r>
          </a:p>
        </p:txBody>
      </p:sp>
    </p:spTree>
    <p:extLst>
      <p:ext uri="{BB962C8B-B14F-4D97-AF65-F5344CB8AC3E}">
        <p14:creationId xmlns:p14="http://schemas.microsoft.com/office/powerpoint/2010/main" val="5038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5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8" grpId="0" build="allAtOnce" animBg="1"/>
      <p:bldP spid="9" grpId="0" build="allAtOnce" animBg="1"/>
      <p:bldP spid="10" grpId="0" build="allAtOnce" animBg="1"/>
      <p:bldP spid="12" grpId="0" build="p"/>
      <p:bldP spid="22" grpId="0" build="p"/>
      <p:bldP spid="2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500034" y="785794"/>
            <a:ext cx="8429684" cy="585791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0" y="1357298"/>
            <a:ext cx="8215370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lat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.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nasci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rođen i </a:t>
            </a: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natio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pripadnost po mjestu rođenja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nacionalizam se zalaže za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pravo naroda na samoodređenje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stvaranje nacije-države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nacionalizam je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relativno nova pojava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(s pojavom demokracije, industrijalizacije i narodnim suverenitetom)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u="sng" dirty="0" smtClean="0">
                <a:latin typeface="Calibri" pitchFamily="34" charset="0"/>
                <a:cs typeface="Calibri" pitchFamily="34" charset="0"/>
              </a:rPr>
              <a:t>ne oslanja se na filozofske i znanstvene spoznaje i nema koherentnu doktrinu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(lako se kombinira – liberalni, konzervativni i socijalistički </a:t>
            </a: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nacionalizam..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.)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42844" y="214290"/>
            <a:ext cx="4786346" cy="85725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4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NACIONALIZAM</a:t>
            </a:r>
            <a:endParaRPr kumimoji="0" lang="hr-HR" sz="40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25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6" grpId="0" build="allAtOnce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142846" y="2143116"/>
            <a:ext cx="2714643" cy="452624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000364" y="2143116"/>
            <a:ext cx="3000395" cy="452624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143636" y="2143116"/>
            <a:ext cx="2857519" cy="452624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14290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TRI TIPA NACIONALIZMA</a:t>
            </a:r>
            <a:endParaRPr lang="en-US" sz="36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14283" y="1055362"/>
            <a:ext cx="2571769" cy="1260000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LIBERALNI</a:t>
            </a:r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NACIONALIZAM</a:t>
            </a:r>
            <a:endParaRPr lang="hr-HR" sz="2000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071802" y="1055362"/>
            <a:ext cx="2857519" cy="1260000"/>
          </a:xfrm>
          <a:prstGeom prst="rect">
            <a:avLst/>
          </a:prstGeom>
          <a:solidFill>
            <a:srgbClr val="00206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TRADICIONALISTIČKI </a:t>
            </a: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KONZERVATIVNI</a:t>
            </a:r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NACIONALIZAM</a:t>
            </a:r>
            <a:endParaRPr lang="hr-H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215074" y="1055362"/>
            <a:ext cx="2714643" cy="1260000"/>
          </a:xfrm>
          <a:prstGeom prst="rect">
            <a:avLst/>
          </a:prstGeom>
          <a:solidFill>
            <a:srgbClr val="008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INTEGRALNI</a:t>
            </a:r>
            <a:r>
              <a:rPr lang="hr-HR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NACIONALIZAM</a:t>
            </a:r>
            <a:endParaRPr lang="hr-HR" sz="2000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4282" y="2484123"/>
            <a:ext cx="2672032" cy="372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prihvaća većinu  liberalnih vrijednosti</a:t>
            </a:r>
          </a:p>
          <a:p>
            <a:pPr marL="252000" indent="-252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svaka nacija ima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pravo na samoodređenje 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i treba imati svoju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suverenu državu 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(Wilsonova doktrina)</a:t>
            </a:r>
          </a:p>
          <a:p>
            <a:pPr marL="252000" indent="-252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zasnovan na demokratskim načelima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00364" y="2484122"/>
            <a:ext cx="3000396" cy="4046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sadrži elemente kulturnog nacionalizma</a:t>
            </a:r>
          </a:p>
          <a:p>
            <a:pPr marL="252000" indent="-252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nacija je organska zajednica</a:t>
            </a:r>
            <a:r>
              <a:rPr lang="pl-PL" sz="20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l-PL" sz="2000" i="1" dirty="0" smtClean="0">
                <a:latin typeface="Calibri" pitchFamily="34" charset="0"/>
                <a:cs typeface="Calibri" pitchFamily="34" charset="0"/>
              </a:rPr>
              <a:t>(Gemeinschaft) 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s povijesnim kontinuitetom</a:t>
            </a:r>
          </a:p>
          <a:p>
            <a:pPr marL="252000" indent="-252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nacija je zasnovana na zajedničkom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jeziku, kulturi, mitologiji, običajima, povijesti</a:t>
            </a:r>
          </a:p>
          <a:p>
            <a:pPr marL="252000" indent="-252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narodni preporod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3637" y="2484122"/>
            <a:ext cx="28575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predstavlja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agresivnu, ksenofobičnu i iracionalnu</a:t>
            </a:r>
            <a:r>
              <a:rPr lang="pl-PL" sz="20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koncepciju nacionalizma</a:t>
            </a:r>
          </a:p>
          <a:p>
            <a:pPr marL="252000" indent="-252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nacizam i fašizam</a:t>
            </a:r>
          </a:p>
          <a:p>
            <a:pPr marL="252000" indent="-252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imperalistički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neliberalan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militaristički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usmjeren</a:t>
            </a:r>
          </a:p>
          <a:p>
            <a:pPr marL="252000" indent="-252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podjela na </a:t>
            </a:r>
            <a:r>
              <a:rPr lang="pl-PL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superiorne</a:t>
            </a:r>
            <a:r>
              <a:rPr lang="pl-PL" sz="20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pl-PL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inferiorne</a:t>
            </a:r>
            <a:r>
              <a:rPr lang="pl-PL" sz="20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l-PL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nacije</a:t>
            </a:r>
          </a:p>
        </p:txBody>
      </p:sp>
    </p:spTree>
    <p:extLst>
      <p:ext uri="{BB962C8B-B14F-4D97-AF65-F5344CB8AC3E}">
        <p14:creationId xmlns:p14="http://schemas.microsoft.com/office/powerpoint/2010/main" val="189953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8" grpId="0" build="allAtOnce" animBg="1"/>
      <p:bldP spid="9" grpId="0" build="allAtOnce" animBg="1"/>
      <p:bldP spid="10" grpId="0" build="allAtOnce" animBg="1"/>
      <p:bldP spid="12" grpId="0" build="p"/>
      <p:bldP spid="22" grpId="0" build="p"/>
      <p:bldP spid="2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596" y="214290"/>
            <a:ext cx="821530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ŠTO JE IDEOLOGIJA</a:t>
            </a:r>
            <a:endParaRPr lang="en-US" sz="36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71406" y="857233"/>
            <a:ext cx="9001156" cy="57864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1.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proučavanje ideja i rad na idejama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2.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pol.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a.</a:t>
            </a:r>
            <a:r>
              <a:rPr lang="vi-VN" sz="2600" b="1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primijenjeno mišljenje, ukupnost pojmova i konstrukcija u različitim oblicima svijesti usmjereni na izravno ostvarivanje i praktično djelovanje</a:t>
            </a:r>
            <a:r>
              <a:rPr lang="vi-VN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b.</a:t>
            </a:r>
            <a:r>
              <a:rPr lang="vi-VN" sz="2600" b="1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razg.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 krivo ili ekstremno shvaćanje i tumačenje kakve ideje [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zadojenost ideologijom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]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3.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ukupnost filozofskih, društvenih, političkih, moralnih, religioznih itd.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ideja svojstvenih jednome razdoblju ili jednoj društvenoj skupini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[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prosvjetiteljska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i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deologija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; 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građanska ideologija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; 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militaristička ideologija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]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4.</a:t>
            </a:r>
            <a:r>
              <a:rPr lang="hr-HR" sz="26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razg.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a.</a:t>
            </a:r>
            <a:r>
              <a:rPr lang="vi-VN" sz="2600" b="1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u="sng" dirty="0" smtClean="0">
                <a:latin typeface="Calibri" pitchFamily="34" charset="0"/>
                <a:cs typeface="Calibri" pitchFamily="34" charset="0"/>
              </a:rPr>
              <a:t>puka teorija o čemu, otuđena od životne prakse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b.</a:t>
            </a:r>
            <a:r>
              <a:rPr lang="vi-VN" sz="2600" b="1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u="sng" dirty="0" smtClean="0">
                <a:latin typeface="Calibri" pitchFamily="34" charset="0"/>
                <a:cs typeface="Calibri" pitchFamily="34" charset="0"/>
              </a:rPr>
              <a:t>životno opredjeljenje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 [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nečija osobna ideologija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]</a:t>
            </a:r>
            <a:endParaRPr lang="hr-HR" sz="2600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69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50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50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85720" y="1775612"/>
            <a:ext cx="1980000" cy="922314"/>
          </a:xfrm>
          <a:prstGeom prst="rect">
            <a:avLst/>
          </a:prstGeom>
          <a:solidFill>
            <a:srgbClr val="C0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SIMBOLIČKA ORIJENTACIJA</a:t>
            </a:r>
            <a:endParaRPr kumimoji="0" lang="hr-HR" sz="22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836628" y="1780943"/>
            <a:ext cx="1980000" cy="92231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IDENTITET</a:t>
            </a:r>
            <a:endParaRPr kumimoji="0" lang="hr-HR" sz="22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469356" y="1775612"/>
            <a:ext cx="1980000" cy="922314"/>
          </a:xfrm>
          <a:prstGeom prst="rect">
            <a:avLst/>
          </a:prstGeom>
          <a:solidFill>
            <a:srgbClr val="00206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LEGITIMACIJA</a:t>
            </a:r>
            <a:endParaRPr kumimoji="0" lang="hr-HR" sz="2200" b="1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652992" y="1775612"/>
            <a:ext cx="1980000" cy="922314"/>
          </a:xfrm>
          <a:prstGeom prst="rect">
            <a:avLst/>
          </a:prstGeom>
          <a:solidFill>
            <a:srgbClr val="008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SOLIDARNOST</a:t>
            </a:r>
            <a:endParaRPr kumimoji="0" lang="hr-HR" sz="22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1108" y="5229200"/>
            <a:ext cx="1872000" cy="644069"/>
          </a:xfrm>
          <a:prstGeom prst="rect">
            <a:avLst/>
          </a:prstGeom>
          <a:solidFill>
            <a:srgbClr val="008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LIBERALIZAM</a:t>
            </a:r>
            <a:endParaRPr kumimoji="0" lang="hr-HR" sz="20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929454" y="5229200"/>
            <a:ext cx="1872000" cy="64406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NACIONALIZAM</a:t>
            </a:r>
            <a:endParaRPr kumimoji="0" lang="hr-HR" sz="20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310557" y="5229200"/>
            <a:ext cx="2340000" cy="644069"/>
          </a:xfrm>
          <a:prstGeom prst="rect">
            <a:avLst/>
          </a:prstGeom>
          <a:solidFill>
            <a:srgbClr val="00206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KONZERVATIVIZAM</a:t>
            </a:r>
            <a:endParaRPr kumimoji="0" lang="hr-HR" sz="20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818006" y="5229200"/>
            <a:ext cx="1944000" cy="644069"/>
          </a:xfrm>
          <a:prstGeom prst="rect">
            <a:avLst/>
          </a:prstGeom>
          <a:solidFill>
            <a:srgbClr val="C0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SOCIJALIZAM</a:t>
            </a:r>
            <a:endParaRPr kumimoji="0" lang="hr-HR" sz="20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86050" y="500042"/>
            <a:ext cx="3500462" cy="648000"/>
          </a:xfrm>
          <a:prstGeom prst="rect">
            <a:avLst/>
          </a:prstGeom>
          <a:solidFill>
            <a:srgbClr val="C0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hr-HR" sz="2400" b="1" i="0" u="none" strike="noStrike" cap="none" normalizeH="0" baseline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FUNKCIJE</a:t>
            </a:r>
            <a:r>
              <a:rPr kumimoji="0" lang="hr-HR" sz="2400" b="1" i="0" u="none" strike="noStrike" cap="none" normalizeH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IDEOLOGIJE</a:t>
            </a:r>
            <a:endParaRPr kumimoji="0" lang="hr-HR" sz="2400" b="1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928794" y="3714752"/>
            <a:ext cx="5603106" cy="648000"/>
          </a:xfrm>
          <a:prstGeom prst="rect">
            <a:avLst/>
          </a:prstGeom>
          <a:solidFill>
            <a:srgbClr val="00206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IDEOLOGIJE U SUVREMENOM DRUŠTVU</a:t>
            </a:r>
          </a:p>
        </p:txBody>
      </p:sp>
      <p:cxnSp>
        <p:nvCxnSpPr>
          <p:cNvPr id="14" name="Elbow Connector 13"/>
          <p:cNvCxnSpPr>
            <a:stCxn id="12" idx="2"/>
            <a:endCxn id="6" idx="0"/>
          </p:cNvCxnSpPr>
          <p:nvPr/>
        </p:nvCxnSpPr>
        <p:spPr>
          <a:xfrm rot="5400000">
            <a:off x="2535504" y="3034357"/>
            <a:ext cx="866448" cy="35232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2" idx="2"/>
            <a:endCxn id="8" idx="0"/>
          </p:cNvCxnSpPr>
          <p:nvPr/>
        </p:nvCxnSpPr>
        <p:spPr>
          <a:xfrm rot="5400000">
            <a:off x="3672228" y="4171081"/>
            <a:ext cx="866448" cy="12497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2" idx="2"/>
            <a:endCxn id="9" idx="0"/>
          </p:cNvCxnSpPr>
          <p:nvPr/>
        </p:nvCxnSpPr>
        <p:spPr>
          <a:xfrm rot="16200000" flipH="1">
            <a:off x="4826952" y="4266146"/>
            <a:ext cx="866448" cy="105965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2" idx="2"/>
            <a:endCxn id="7" idx="0"/>
          </p:cNvCxnSpPr>
          <p:nvPr/>
        </p:nvCxnSpPr>
        <p:spPr>
          <a:xfrm rot="16200000" flipH="1">
            <a:off x="5864676" y="3228422"/>
            <a:ext cx="866448" cy="31351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0" idx="2"/>
            <a:endCxn id="2" idx="0"/>
          </p:cNvCxnSpPr>
          <p:nvPr/>
        </p:nvCxnSpPr>
        <p:spPr>
          <a:xfrm rot="5400000">
            <a:off x="2592216" y="-168453"/>
            <a:ext cx="627570" cy="32605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0" idx="2"/>
            <a:endCxn id="4" idx="0"/>
          </p:cNvCxnSpPr>
          <p:nvPr/>
        </p:nvCxnSpPr>
        <p:spPr>
          <a:xfrm rot="5400000">
            <a:off x="3684034" y="923365"/>
            <a:ext cx="627570" cy="107692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0" idx="2"/>
            <a:endCxn id="5" idx="0"/>
          </p:cNvCxnSpPr>
          <p:nvPr/>
        </p:nvCxnSpPr>
        <p:spPr>
          <a:xfrm rot="16200000" flipH="1">
            <a:off x="4775851" y="908471"/>
            <a:ext cx="627570" cy="110671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0" idx="2"/>
            <a:endCxn id="3" idx="0"/>
          </p:cNvCxnSpPr>
          <p:nvPr/>
        </p:nvCxnSpPr>
        <p:spPr>
          <a:xfrm rot="16200000" flipH="1">
            <a:off x="5865004" y="-180682"/>
            <a:ext cx="632901" cy="329034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98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7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596" y="214290"/>
            <a:ext cx="821530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IDEOLOGIJA I MASOVNI MEDIJI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451013" y="5157192"/>
            <a:ext cx="8192890" cy="14352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„Ideje vladajuće klase su u svakoj epohi vladajuće ideje”</a:t>
            </a:r>
          </a:p>
          <a:p>
            <a:pPr marL="288000" indent="-288000" algn="r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K. Marx</a:t>
            </a:r>
            <a:endParaRPr lang="hr-HR" sz="2000" i="1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1406" y="857233"/>
            <a:ext cx="9001156" cy="57864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Antonio </a:t>
            </a:r>
            <a:r>
              <a:rPr lang="hr-HR" sz="24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Gramsci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masovni mediji služe za uspostavljanje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HEGEMONIJE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– kulturne, političke i ideološke dominacije vladajuće klase</a:t>
            </a:r>
          </a:p>
          <a:p>
            <a:pPr marL="684000" lvl="1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vladajuća klasa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putem medija uvjerava narod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da prihvati njene vrijednosti i vjerovanja, te na taj način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postiže konsenzus u društvu</a:t>
            </a:r>
          </a:p>
          <a:p>
            <a:pPr marL="684000" lvl="1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vrijednosti i stavovi koji se usvajaju putem medija oblikuju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zdravorazumske stavove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mišljenja širih slojeva društva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8596" y="3357562"/>
            <a:ext cx="8143932" cy="4286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TextBox 3"/>
          <p:cNvSpPr txBox="1"/>
          <p:nvPr/>
        </p:nvSpPr>
        <p:spPr>
          <a:xfrm>
            <a:off x="285720" y="1643050"/>
            <a:ext cx="84296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Alisa Miller – The</a:t>
            </a:r>
            <a:r>
              <a:rPr lang="hr-H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news about the news</a:t>
            </a:r>
            <a:endParaRPr lang="hr-HR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algn="ctr">
              <a:lnSpc>
                <a:spcPct val="250000"/>
              </a:lnSpc>
            </a:pP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http://www.ted.com/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talks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/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alisa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_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miller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_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shares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_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the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_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news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_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about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_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the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_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news</a:t>
            </a:r>
            <a:endParaRPr lang="hr-HR" sz="20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78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BackUp_skola\sociologija\slike\ideologija\mediji_i_ideologija\vlcsnap-2014-05-19-09h31m24s122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14282" y="214290"/>
            <a:ext cx="6786610" cy="322642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Oval 3"/>
          <p:cNvSpPr/>
          <p:nvPr/>
        </p:nvSpPr>
        <p:spPr>
          <a:xfrm>
            <a:off x="2571736" y="1071546"/>
            <a:ext cx="928694" cy="92869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Oval 4"/>
          <p:cNvSpPr/>
          <p:nvPr/>
        </p:nvSpPr>
        <p:spPr>
          <a:xfrm>
            <a:off x="3428992" y="1000108"/>
            <a:ext cx="857256" cy="857256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26" name="Picture 2" descr="D:\BackUp_skola\sociologija\slike\ideologija\mediji_i_ideologija\vlcsnap-2014-05-19-09h31m24s122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643174" y="3429000"/>
            <a:ext cx="6341586" cy="322642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714348" y="785794"/>
            <a:ext cx="1000132" cy="2571768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5918" y="2285992"/>
            <a:ext cx="2643206" cy="2214578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429124" y="4143380"/>
            <a:ext cx="1000132" cy="2571768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Oval 10"/>
          <p:cNvSpPr/>
          <p:nvPr/>
        </p:nvSpPr>
        <p:spPr>
          <a:xfrm>
            <a:off x="5357818" y="4214818"/>
            <a:ext cx="857256" cy="857256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2" name="TextBox 11"/>
          <p:cNvSpPr txBox="1"/>
          <p:nvPr/>
        </p:nvSpPr>
        <p:spPr>
          <a:xfrm>
            <a:off x="6429388" y="3857628"/>
            <a:ext cx="577402" cy="1036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66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?</a:t>
            </a:r>
            <a:endParaRPr lang="hr-HR" sz="66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3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1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BackUp_skola\sociologija\slike\ideologija\mediji_i_ideologija\vlcsnap-2014-05-19-09h37m01s196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57158" y="285728"/>
            <a:ext cx="5818950" cy="3221204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2" descr="D:\BackUp_skola\sociologija\slike\ideologija\mediji_i_ideologija\vlcsnap-2014-05-19-09h37m01s196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214678" y="3429000"/>
            <a:ext cx="5715040" cy="3221204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Oval 8"/>
          <p:cNvSpPr/>
          <p:nvPr/>
        </p:nvSpPr>
        <p:spPr>
          <a:xfrm>
            <a:off x="357158" y="357166"/>
            <a:ext cx="1285884" cy="271464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28794" y="2643182"/>
            <a:ext cx="3857652" cy="2357454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929322" y="4214818"/>
            <a:ext cx="1285884" cy="271464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046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BackUp_skola\sociologija\slike\ideologija\mediji_i_ideologija\vlcsnap-2014-05-19-09h40m42s137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5000" t="6944" r="26562" b="8333"/>
          <a:stretch>
            <a:fillRect/>
          </a:stretch>
        </p:blipFill>
        <p:spPr bwMode="auto">
          <a:xfrm>
            <a:off x="1357290" y="214314"/>
            <a:ext cx="6680014" cy="6572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65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BackUp_skola\sociologija\slike\ideologija\mediji_i_ideologija\vlcsnap-2014-05-19-09h43m08s57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28794" y="214290"/>
            <a:ext cx="5429288" cy="6515146"/>
          </a:xfrm>
          <a:prstGeom prst="rect">
            <a:avLst/>
          </a:prstGeom>
          <a:noFill/>
        </p:spPr>
      </p:pic>
      <p:sp>
        <p:nvSpPr>
          <p:cNvPr id="3" name="Oval 2"/>
          <p:cNvSpPr/>
          <p:nvPr/>
        </p:nvSpPr>
        <p:spPr>
          <a:xfrm>
            <a:off x="2928926" y="3143248"/>
            <a:ext cx="928694" cy="92869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2285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r. Data\Pictures\vlcsnap-2014-05-19-09h45m16s36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4063" t="22222" r="14062" b="22222"/>
          <a:stretch>
            <a:fillRect/>
          </a:stretch>
        </p:blipFill>
        <p:spPr bwMode="auto">
          <a:xfrm>
            <a:off x="428596" y="357166"/>
            <a:ext cx="8429684" cy="3665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121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r. Data\Pictures\vlcsnap-2014-05-19-09h46m17s136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57158" y="642918"/>
            <a:ext cx="8501122" cy="522211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  <p:sp>
        <p:nvSpPr>
          <p:cNvPr id="3" name="Oval 2"/>
          <p:cNvSpPr/>
          <p:nvPr/>
        </p:nvSpPr>
        <p:spPr>
          <a:xfrm>
            <a:off x="2571736" y="5072074"/>
            <a:ext cx="928694" cy="92869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Oval 3"/>
          <p:cNvSpPr/>
          <p:nvPr/>
        </p:nvSpPr>
        <p:spPr>
          <a:xfrm>
            <a:off x="4143372" y="3714752"/>
            <a:ext cx="928694" cy="92869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0605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r. Data\Pictures\vlcsnap-2014-05-19-09h52m50s224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14282" y="214290"/>
            <a:ext cx="8786874" cy="5045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945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ŠTO JE IDEOLOGIJA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42844" y="857233"/>
            <a:ext cx="8786874" cy="57864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„znanost o idejama”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krajem 18. st. - </a:t>
            </a:r>
            <a:r>
              <a:rPr lang="hr-H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Antoine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Destutt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 </a:t>
            </a:r>
            <a:r>
              <a:rPr lang="hr-HR" sz="2400" b="1" i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Tracy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(ideolozi – skupina filozofa)</a:t>
            </a:r>
            <a:endParaRPr lang="hr-HR" sz="2400" i="1" dirty="0" smtClean="0">
              <a:latin typeface="Calibri" pitchFamily="34" charset="0"/>
              <a:cs typeface="Calibri" pitchFamily="34" charset="0"/>
            </a:endParaRPr>
          </a:p>
          <a:p>
            <a:pPr marL="1030950" lvl="1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ideologija kao osnova za političke, moralne i pedagoške reforme društva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Napoleon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pridaje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negativno značenje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pojmu ideologija (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ideolozi stvaraju „metafiziku oblaka” koja nema veze s pravim problemima Francuske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negativno značenje preuzeo je Marx i ono danas prevladava u shvaćanju ideologije</a:t>
            </a:r>
            <a:endParaRPr lang="hr-HR" sz="2400" i="1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	IDEOLOGIJA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skup ideja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i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vjerovanja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o </a:t>
            </a:r>
            <a:r>
              <a:rPr lang="hr-HR" sz="2800" u="sng" dirty="0" smtClean="0">
                <a:latin typeface="Calibri" pitchFamily="34" charset="0"/>
                <a:cs typeface="Calibri" pitchFamily="34" charset="0"/>
              </a:rPr>
              <a:t>svijetu, čovjeku i društvu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usmjerenih na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održavanje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ili na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promjenu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postojećega stanja u društvu</a:t>
            </a:r>
            <a:endParaRPr lang="hr-HR" sz="2800" i="1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hr-HR" sz="2000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14282" y="4786322"/>
            <a:ext cx="8715436" cy="166701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 descr="idelogije.jpg"/>
          <p:cNvPicPr>
            <a:picLocks noChangeAspect="1"/>
          </p:cNvPicPr>
          <p:nvPr/>
        </p:nvPicPr>
        <p:blipFill>
          <a:blip r:embed="rId3"/>
          <a:srcRect b="6818"/>
          <a:stretch>
            <a:fillRect/>
          </a:stretch>
        </p:blipFill>
        <p:spPr>
          <a:xfrm>
            <a:off x="500034" y="714356"/>
            <a:ext cx="8001056" cy="393024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2100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25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250"/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r. Data\Pictures\vlcsnap-2014-05-19-09h55m08s6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42876" y="928670"/>
            <a:ext cx="8858280" cy="4982783"/>
          </a:xfrm>
          <a:prstGeom prst="rect">
            <a:avLst/>
          </a:prstGeom>
          <a:noFill/>
        </p:spPr>
      </p:pic>
      <p:sp>
        <p:nvSpPr>
          <p:cNvPr id="3" name="Oval 2"/>
          <p:cNvSpPr/>
          <p:nvPr/>
        </p:nvSpPr>
        <p:spPr>
          <a:xfrm>
            <a:off x="6000760" y="1357298"/>
            <a:ext cx="1357322" cy="135732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Oval 3"/>
          <p:cNvSpPr/>
          <p:nvPr/>
        </p:nvSpPr>
        <p:spPr>
          <a:xfrm>
            <a:off x="5929322" y="3643314"/>
            <a:ext cx="1357322" cy="135732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8502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Mr. Data\Pictures\vlcsnap-2014-05-19-09h55m19s195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85720" y="214290"/>
            <a:ext cx="5286412" cy="35719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  <p:pic>
        <p:nvPicPr>
          <p:cNvPr id="8194" name="Picture 2" descr="C:\Users\Mr. Data\Pictures\vlcsnap-2014-05-19-09h55m24s229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714744" y="3143248"/>
            <a:ext cx="5214974" cy="350046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691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r. Data\Pictures\vlcsnap-2014-05-19-10h12m41s96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-1"/>
          <a:stretch>
            <a:fillRect/>
          </a:stretch>
        </p:blipFill>
        <p:spPr bwMode="auto">
          <a:xfrm>
            <a:off x="142844" y="214290"/>
            <a:ext cx="4515687" cy="471490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  <p:pic>
        <p:nvPicPr>
          <p:cNvPr id="9219" name="Picture 3" descr="C:\Users\Mr. Data\Pictures\vlcsnap-2014-05-19-10h11m23s114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857752" y="1214422"/>
            <a:ext cx="4071966" cy="54292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331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BackUp_skola\sociologija\slike\ideologija\mediji_i_ideologija\photocrop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3786182" y="214289"/>
            <a:ext cx="3244790" cy="421484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</p:pic>
      <p:pic>
        <p:nvPicPr>
          <p:cNvPr id="5" name="Picture 2" descr="D:\BackUp_skola\sociologija\slike\ideologija\mediji_i_ideologija\photocro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214289"/>
            <a:ext cx="5030740" cy="657229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349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IDEOLOGIJA I MASOVNI MEDIJI</a:t>
            </a:r>
            <a:endParaRPr lang="en-US" sz="36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pic>
        <p:nvPicPr>
          <p:cNvPr id="13" name="Picture 12" descr="12695_548403431852007_1166266926_n.jpg"/>
          <p:cNvPicPr>
            <a:picLocks noChangeAspect="1"/>
          </p:cNvPicPr>
          <p:nvPr/>
        </p:nvPicPr>
        <p:blipFill>
          <a:blip r:embed="rId3"/>
          <a:srcRect l="6554" r="799"/>
          <a:stretch>
            <a:fillRect/>
          </a:stretch>
        </p:blipFill>
        <p:spPr>
          <a:xfrm>
            <a:off x="186439" y="1142984"/>
            <a:ext cx="8814717" cy="4214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832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270_547905341901816_672687691_n.jpg"/>
          <p:cNvPicPr>
            <a:picLocks noChangeAspect="1"/>
          </p:cNvPicPr>
          <p:nvPr/>
        </p:nvPicPr>
        <p:blipFill>
          <a:blip r:embed="rId2"/>
          <a:srcRect l="2698" t="2143" r="2857" b="3571"/>
          <a:stretch>
            <a:fillRect/>
          </a:stretch>
        </p:blipFill>
        <p:spPr>
          <a:xfrm>
            <a:off x="2143108" y="142851"/>
            <a:ext cx="5286412" cy="6645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72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4786251" y="1500174"/>
            <a:ext cx="4000528" cy="392909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8533" y="1500174"/>
            <a:ext cx="4071966" cy="392909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ELEMENTI IDEOLOGIJE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178632" y="1071546"/>
            <a:ext cx="2571768" cy="785818"/>
          </a:xfrm>
          <a:prstGeom prst="rect">
            <a:avLst/>
          </a:prstGeom>
          <a:solidFill>
            <a:srgbClr val="C0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KOGNITIVNI</a:t>
            </a:r>
            <a:endParaRPr kumimoji="0" lang="hr-HR" sz="2400" b="1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500631" y="1071546"/>
            <a:ext cx="2571768" cy="785818"/>
          </a:xfrm>
          <a:prstGeom prst="rect">
            <a:avLst/>
          </a:prstGeom>
          <a:solidFill>
            <a:srgbClr val="00206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NORMATIVNI</a:t>
            </a:r>
            <a:endParaRPr kumimoji="0" lang="hr-HR" sz="2400" b="1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9127" y="2071679"/>
            <a:ext cx="3714776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prosudbe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 što je dobro ili loše za društvo,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stavovi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 o pravcu razvoja društva i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naputci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 za djelovanje </a:t>
            </a:r>
            <a:r>
              <a:rPr lang="pl-PL" sz="2400" i="1" dirty="0" smtClean="0">
                <a:latin typeface="Calibri" pitchFamily="34" charset="0"/>
                <a:cs typeface="Calibri" pitchFamily="34" charset="0"/>
              </a:rPr>
              <a:t>(npr. revolucija)</a:t>
            </a:r>
          </a:p>
          <a:p>
            <a:pPr marL="288000" indent="-288000"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neznanstveni</a:t>
            </a:r>
            <a:r>
              <a:rPr lang="pl-PL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elementi ideologije</a:t>
            </a:r>
            <a:endParaRPr lang="hr-HR" sz="24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7128" y="2071679"/>
            <a:ext cx="3714776" cy="2384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smtClean="0">
                <a:latin typeface="Calibri" pitchFamily="34" charset="0"/>
                <a:cs typeface="Calibri" pitchFamily="34" charset="0"/>
              </a:rPr>
              <a:t>ima elemente znanosti –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objašnjava</a:t>
            </a:r>
            <a:r>
              <a:rPr lang="pl-PL" sz="24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sistematizira</a:t>
            </a:r>
            <a:r>
              <a:rPr lang="pl-PL" sz="240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opisuje</a:t>
            </a:r>
            <a:r>
              <a:rPr lang="pl-PL" sz="2400" smtClean="0">
                <a:latin typeface="Calibri" pitchFamily="34" charset="0"/>
                <a:cs typeface="Calibri" pitchFamily="34" charset="0"/>
              </a:rPr>
              <a:t> društvene pojave</a:t>
            </a:r>
          </a:p>
          <a:p>
            <a:pPr marL="288000" indent="-288000"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smtClean="0">
                <a:latin typeface="Calibri" pitchFamily="34" charset="0"/>
                <a:cs typeface="Calibri" pitchFamily="34" charset="0"/>
              </a:rPr>
              <a:t>ideologije se izgrađuju na osnovama filozofskih i znanstvenih spoznaja</a:t>
            </a:r>
            <a:endParaRPr lang="hr-HR" sz="240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596" y="5616825"/>
            <a:ext cx="8501122" cy="836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za razliku od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religije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koja je usmjerena na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onozemne stvari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ideologija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je usmjerena na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svjetovne</a:t>
            </a:r>
          </a:p>
        </p:txBody>
      </p:sp>
    </p:spTree>
    <p:extLst>
      <p:ext uri="{BB962C8B-B14F-4D97-AF65-F5344CB8AC3E}">
        <p14:creationId xmlns:p14="http://schemas.microsoft.com/office/powerpoint/2010/main" val="428601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4" grpId="0" build="allAtOnce" animBg="1"/>
      <p:bldP spid="5" grpId="0" build="allAtOnce" animBg="1"/>
      <p:bldP spid="8" grpId="0" build="p"/>
      <p:bldP spid="10" grpId="0" build="p"/>
      <p:bldP spid="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4000496" y="1774819"/>
            <a:ext cx="4929222" cy="4358095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8533" y="1785926"/>
            <a:ext cx="3357649" cy="434661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SHVAĆANJE IDEOLOGIJE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821473" y="1357298"/>
            <a:ext cx="2571768" cy="785818"/>
          </a:xfrm>
          <a:prstGeom prst="rect">
            <a:avLst/>
          </a:prstGeom>
          <a:solidFill>
            <a:srgbClr val="C0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hr-HR" sz="2800" b="1" i="0" u="none" strike="noStrike" cap="none" normalizeH="0" baseline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NEUTRALNO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909155" y="1357298"/>
            <a:ext cx="3111840" cy="785818"/>
          </a:xfrm>
          <a:prstGeom prst="rect">
            <a:avLst/>
          </a:prstGeom>
          <a:solidFill>
            <a:srgbClr val="00206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KRITIČKO</a:t>
            </a:r>
            <a:endParaRPr kumimoji="0" lang="hr-HR" sz="28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71934" y="2357431"/>
            <a:ext cx="47863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„Ideje vladajuće klase su u svakoj epohi vladajuće ideje”</a:t>
            </a:r>
          </a:p>
          <a:p>
            <a:pPr marL="1030950" lvl="1" indent="-288000">
              <a:spcBef>
                <a:spcPts val="0"/>
              </a:spcBef>
              <a:buClr>
                <a:schemeClr val="tx1"/>
              </a:buClr>
            </a:pP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							K. Marx 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ideologija služi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uspostavljanju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održavanju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asimetričnih odnosa moći, </a:t>
            </a:r>
            <a:r>
              <a:rPr lang="hr-HR" sz="2400" dirty="0" err="1" smtClean="0">
                <a:latin typeface="Calibri" pitchFamily="34" charset="0"/>
                <a:cs typeface="Calibri" pitchFamily="34" charset="0"/>
              </a:rPr>
              <a:t>tj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dominacije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ideologija kao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lažna svijest </a:t>
            </a:r>
            <a:endParaRPr lang="hr-HR" sz="2000" b="1" i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440" y="2346324"/>
            <a:ext cx="3071834" cy="3071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smtClean="0">
                <a:latin typeface="Calibri" pitchFamily="34" charset="0"/>
                <a:cs typeface="Calibri" pitchFamily="34" charset="0"/>
              </a:rPr>
              <a:t>definicija ideologije</a:t>
            </a:r>
            <a:endParaRPr lang="hr-HR" sz="240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smtClean="0">
                <a:latin typeface="Calibri" pitchFamily="34" charset="0"/>
                <a:cs typeface="Calibri" pitchFamily="34" charset="0"/>
              </a:rPr>
              <a:t>ideologija je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skup ideja</a:t>
            </a:r>
            <a:r>
              <a:rPr lang="pl-PL" sz="2400" b="1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l-PL" sz="2400" smtClean="0">
                <a:latin typeface="Calibri" pitchFamily="34" charset="0"/>
                <a:cs typeface="Calibri" pitchFamily="34" charset="0"/>
              </a:rPr>
              <a:t>i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vjerovanja</a:t>
            </a:r>
            <a:r>
              <a:rPr lang="pl-PL" sz="2400" smtClean="0">
                <a:latin typeface="Calibri" pitchFamily="34" charset="0"/>
                <a:cs typeface="Calibri" pitchFamily="34" charset="0"/>
              </a:rPr>
              <a:t> s određenim karakteristikama koje se razlikuju od religije ili od znanosti</a:t>
            </a:r>
          </a:p>
        </p:txBody>
      </p:sp>
    </p:spTree>
    <p:extLst>
      <p:ext uri="{BB962C8B-B14F-4D97-AF65-F5344CB8AC3E}">
        <p14:creationId xmlns:p14="http://schemas.microsoft.com/office/powerpoint/2010/main" val="394023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4" grpId="0" build="allAtOnce" animBg="1"/>
      <p:bldP spid="5" grpId="0" build="allAtOnce" animBg="1"/>
      <p:bldP spid="8" grpId="0" build="p"/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14290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FUNKCIJE IDEOLOGIJE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214546" y="2000240"/>
            <a:ext cx="4786346" cy="857256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SIMBOLIČKA ORIJENTACIJA</a:t>
            </a:r>
            <a:endParaRPr kumimoji="0" lang="hr-HR" sz="2800" b="1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214546" y="5214950"/>
            <a:ext cx="4786346" cy="85725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IDENTITET</a:t>
            </a:r>
            <a:endParaRPr kumimoji="0" lang="hr-HR" sz="2800" b="1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14546" y="3071810"/>
            <a:ext cx="47863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LEGITIMACIJA</a:t>
            </a:r>
            <a:endParaRPr kumimoji="0" lang="hr-HR" sz="2800" b="1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14546" y="4143380"/>
            <a:ext cx="4786346" cy="857256"/>
          </a:xfrm>
          <a:prstGeom prst="rect">
            <a:avLst/>
          </a:prstGeom>
          <a:solidFill>
            <a:srgbClr val="008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SOLIDARNOST</a:t>
            </a:r>
            <a:endParaRPr kumimoji="0" lang="hr-HR" sz="2800" b="1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71406" y="1071546"/>
            <a:ext cx="8822561" cy="46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osim „negativnih”, postoje i „pozitivne” funkcije ideologije:</a:t>
            </a:r>
          </a:p>
        </p:txBody>
      </p:sp>
    </p:spTree>
    <p:extLst>
      <p:ext uri="{BB962C8B-B14F-4D97-AF65-F5344CB8AC3E}">
        <p14:creationId xmlns:p14="http://schemas.microsoft.com/office/powerpoint/2010/main" val="297776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85754" y="785794"/>
            <a:ext cx="8001088" cy="5572164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192" y="1357298"/>
            <a:ext cx="771533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omogućuje pojedincima i grupama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orijentiranje u složenom svijetu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pružaju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skup značenja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koji služe kao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putokaz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za razumijevanje, vrednovanje i djelovanje u društvu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57158" y="285728"/>
            <a:ext cx="4786346" cy="857256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SIMBOLIČKA ORIJENTACIJA</a:t>
            </a:r>
            <a:endParaRPr kumimoji="0" lang="hr-HR" sz="3200" b="1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" name="Picture 12" descr="left_sign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153280" y="3500438"/>
            <a:ext cx="2133232" cy="26255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right_sign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6439296" y="3500438"/>
            <a:ext cx="2133232" cy="26255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104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4" grpId="0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85754" y="785794"/>
            <a:ext cx="8001088" cy="557216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192" y="1357298"/>
            <a:ext cx="792965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ideologijama se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tumače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opravdavaju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društvene pojave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(npr. nejednakosti u bogatstvu, ugledu i moći)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privilegirane grupe će nastojat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opravdati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nejednakosti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 društvu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(npr. na temelju sposobnosti, spretnosti, snalažljivosti, porijekla)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potlačene grupe će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osporavati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nejednakosti i naglašavati nepravednu nejednakost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osporavajuća funkcija ideologije</a:t>
            </a:r>
          </a:p>
        </p:txBody>
      </p:sp>
      <p:pic>
        <p:nvPicPr>
          <p:cNvPr id="10" name="Picture 9" descr="Occupy-Wall-St-ALAN-test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626853" y="4665773"/>
            <a:ext cx="1347189" cy="2072596"/>
          </a:xfrm>
          <a:prstGeom prst="rect">
            <a:avLst/>
          </a:prstGeom>
          <a:effectLst/>
        </p:spPr>
      </p:pic>
      <p:pic>
        <p:nvPicPr>
          <p:cNvPr id="11" name="Picture 10" descr="occupy-wall-street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4499992" y="4665773"/>
            <a:ext cx="3096344" cy="2064228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Rectangle 8"/>
          <p:cNvSpPr/>
          <p:nvPr/>
        </p:nvSpPr>
        <p:spPr bwMode="auto">
          <a:xfrm>
            <a:off x="357158" y="285728"/>
            <a:ext cx="47863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LEGITIMACIJA</a:t>
            </a:r>
            <a:endParaRPr kumimoji="0" lang="hr-HR" sz="3600" b="1" i="0" u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51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85754" y="785794"/>
            <a:ext cx="8001088" cy="557216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192" y="1321311"/>
            <a:ext cx="771533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kao skup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ideja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vjerovanja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neke grupe, ideologija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povezuje pojedince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jača koheziju grupe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naglašava potrebe grupe, identificira protivnike, povećava osjećaj zajedništva i svijest o pripadnosti grupi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homogenizacija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57158" y="285728"/>
            <a:ext cx="4786346" cy="857256"/>
          </a:xfrm>
          <a:prstGeom prst="rect">
            <a:avLst/>
          </a:prstGeom>
          <a:solidFill>
            <a:srgbClr val="008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SOLIDARNOST</a:t>
            </a:r>
            <a:endParaRPr kumimoji="0" lang="hr-HR" sz="3600" b="1" i="0" u="none" strike="noStrike" cap="none" normalizeH="0" baseline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 descr="Croatia Flag-desktop.jpg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357422" y="3714752"/>
            <a:ext cx="5357850" cy="247800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8922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571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marketing_tema</Template>
  <TotalTime>3683</TotalTime>
  <Words>979</Words>
  <Application>Microsoft Office PowerPoint</Application>
  <PresentationFormat>On-screen Show (4:3)</PresentationFormat>
  <Paragraphs>172</Paragraphs>
  <Slides>35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marketing_tema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Srednja skola</dc:creator>
  <cp:lastModifiedBy>cornx</cp:lastModifiedBy>
  <cp:revision>576</cp:revision>
  <cp:lastPrinted>1601-01-01T00:00:00Z</cp:lastPrinted>
  <dcterms:created xsi:type="dcterms:W3CDTF">1601-01-01T00:00:00Z</dcterms:created>
  <dcterms:modified xsi:type="dcterms:W3CDTF">2018-05-05T06:42:19Z</dcterms:modified>
</cp:coreProperties>
</file>